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sldIdLst>
    <p:sldId id="344" r:id="rId2"/>
    <p:sldId id="323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5" r:id="rId13"/>
    <p:sldId id="354" r:id="rId14"/>
    <p:sldId id="356" r:id="rId15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/>
    <p:restoredTop sz="82864"/>
  </p:normalViewPr>
  <p:slideViewPr>
    <p:cSldViewPr snapToGrid="0" showGuides="1">
      <p:cViewPr varScale="1">
        <p:scale>
          <a:sx n="108" d="100"/>
          <a:sy n="108" d="100"/>
        </p:scale>
        <p:origin x="200" y="10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3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 smtClean="0">
                <a:solidFill>
                  <a:schemeClr val="tx1"/>
                </a:solidFill>
              </a:rPr>
              <a:t>CS 506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Computational Tools 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for Data Science</a:t>
            </a:r>
            <a:br>
              <a:rPr lang="en-US" sz="54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Spring 2018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we will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Piazza</a:t>
            </a:r>
          </a:p>
          <a:p>
            <a:pPr lvl="1"/>
            <a:r>
              <a:rPr lang="en-US" dirty="0" smtClean="0"/>
              <a:t>Q&amp;A site for course</a:t>
            </a:r>
          </a:p>
          <a:p>
            <a:pPr lvl="1"/>
            <a:r>
              <a:rPr lang="en-US" dirty="0" smtClean="0"/>
              <a:t>Public posts: for all course-related communication that is not really specific to you</a:t>
            </a:r>
          </a:p>
          <a:p>
            <a:pPr lvl="1"/>
            <a:r>
              <a:rPr lang="en-US" dirty="0" smtClean="0"/>
              <a:t>Private posts: for stuff that shouldn’t be public</a:t>
            </a:r>
          </a:p>
          <a:p>
            <a:pPr lvl="2"/>
            <a:r>
              <a:rPr lang="en-US" dirty="0" smtClean="0"/>
              <a:t>Missed classes, specific grading, debilitating sickness</a:t>
            </a:r>
          </a:p>
          <a:p>
            <a:r>
              <a:rPr lang="en-US" dirty="0" smtClean="0"/>
              <a:t>Top Hat</a:t>
            </a:r>
          </a:p>
          <a:p>
            <a:pPr lvl="1"/>
            <a:r>
              <a:rPr lang="en-US" dirty="0" smtClean="0"/>
              <a:t>In-class interaction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For homework submission (and lecture notes)</a:t>
            </a:r>
          </a:p>
          <a:p>
            <a:r>
              <a:rPr lang="en-US" dirty="0"/>
              <a:t>Python </a:t>
            </a:r>
            <a:endParaRPr lang="en-US" dirty="0" smtClean="0"/>
          </a:p>
          <a:p>
            <a:pPr lvl="1"/>
            <a:r>
              <a:rPr lang="en-US" dirty="0" smtClean="0"/>
              <a:t>For programming</a:t>
            </a:r>
            <a:endParaRPr lang="en-US" dirty="0"/>
          </a:p>
          <a:p>
            <a:pPr lvl="1"/>
            <a:r>
              <a:rPr lang="en-US" dirty="0"/>
              <a:t>See Lecture Notes 02 on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2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 are welcome to discuss homework verbally</a:t>
            </a:r>
          </a:p>
          <a:p>
            <a:r>
              <a:rPr lang="en-US" b="1" dirty="0" smtClean="0"/>
              <a:t>Copying is not allowed</a:t>
            </a:r>
            <a:r>
              <a:rPr lang="en-US" dirty="0" smtClean="0"/>
              <a:t>, including from</a:t>
            </a:r>
          </a:p>
          <a:p>
            <a:pPr lvl="1"/>
            <a:r>
              <a:rPr lang="en-US" dirty="0" smtClean="0"/>
              <a:t>Others in the class</a:t>
            </a:r>
          </a:p>
          <a:p>
            <a:pPr lvl="1"/>
            <a:r>
              <a:rPr lang="en-US" dirty="0" smtClean="0"/>
              <a:t>Friends outside of the class</a:t>
            </a:r>
          </a:p>
          <a:p>
            <a:pPr lvl="1"/>
            <a:r>
              <a:rPr lang="en-US" dirty="0" smtClean="0"/>
              <a:t>Websites</a:t>
            </a:r>
          </a:p>
          <a:p>
            <a:r>
              <a:rPr lang="en-US" dirty="0" smtClean="0"/>
              <a:t>Using outside resources such as manuals is encouraged for information about how a function works, package options,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“RTFM”</a:t>
            </a:r>
          </a:p>
          <a:p>
            <a:r>
              <a:rPr lang="en-US" dirty="0" smtClean="0"/>
              <a:t>Using outside resources on your projects is encouraged</a:t>
            </a:r>
          </a:p>
          <a:p>
            <a:pPr lvl="1"/>
            <a:r>
              <a:rPr lang="en-US" dirty="0" smtClean="0"/>
              <a:t>But you must </a:t>
            </a:r>
            <a:r>
              <a:rPr lang="en-US" b="1" dirty="0" smtClean="0"/>
              <a:t>acknowledge all your sources</a:t>
            </a:r>
          </a:p>
          <a:p>
            <a:pPr lvl="1"/>
            <a:endParaRPr lang="en-US" b="1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Please sign and return page 5 of syllabus today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Laptops: Follow along with lectures or take notes</a:t>
            </a:r>
          </a:p>
          <a:p>
            <a:pPr lvl="1"/>
            <a:r>
              <a:rPr lang="en-US" dirty="0" smtClean="0"/>
              <a:t>No outside activities (email, FB, snap, SMS,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Phones: Top Hat only</a:t>
            </a:r>
          </a:p>
          <a:p>
            <a:endParaRPr lang="en-US" dirty="0" smtClean="0"/>
          </a:p>
          <a:p>
            <a:r>
              <a:rPr lang="en-US" dirty="0" smtClean="0"/>
              <a:t>Lots of research shows that</a:t>
            </a:r>
          </a:p>
          <a:p>
            <a:pPr lvl="1"/>
            <a:r>
              <a:rPr lang="en-US" dirty="0" smtClean="0"/>
              <a:t>Multitasking makes you do things worse</a:t>
            </a:r>
          </a:p>
          <a:p>
            <a:pPr lvl="1"/>
            <a:r>
              <a:rPr lang="en-US" dirty="0" smtClean="0"/>
              <a:t>People who think they are best at multitasking are actually worse than average</a:t>
            </a:r>
          </a:p>
          <a:p>
            <a:pPr lvl="2"/>
            <a:r>
              <a:rPr lang="en-US" dirty="0" smtClean="0"/>
              <a:t>Look up “Dunning-Krueger effect”</a:t>
            </a:r>
          </a:p>
          <a:p>
            <a:pPr lvl="1"/>
            <a:r>
              <a:rPr lang="en-US" dirty="0" smtClean="0"/>
              <a:t>Taking notes by hand engages your brain better than taking notes on a laptop</a:t>
            </a:r>
          </a:p>
          <a:p>
            <a:pPr lvl="1"/>
            <a:r>
              <a:rPr lang="en-US" dirty="0" smtClean="0"/>
              <a:t>Facebook will still be online after class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For what it’s worth, I struggle with this too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class</a:t>
            </a:r>
          </a:p>
          <a:p>
            <a:r>
              <a:rPr lang="en-US" dirty="0" smtClean="0"/>
              <a:t>Sign </a:t>
            </a:r>
            <a:r>
              <a:rPr lang="en-US" dirty="0"/>
              <a:t>and return honesty </a:t>
            </a:r>
            <a:r>
              <a:rPr lang="en-US" dirty="0" smtClean="0"/>
              <a:t>policy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After class</a:t>
            </a:r>
            <a:endParaRPr lang="en-US" dirty="0"/>
          </a:p>
          <a:p>
            <a:r>
              <a:rPr lang="en-US" dirty="0" smtClean="0"/>
              <a:t>Read syllabus </a:t>
            </a:r>
          </a:p>
          <a:p>
            <a:pPr lvl="1"/>
            <a:r>
              <a:rPr lang="en-US" dirty="0" smtClean="0"/>
              <a:t>“RTFS”?</a:t>
            </a:r>
          </a:p>
          <a:p>
            <a:r>
              <a:rPr lang="en-US" dirty="0" smtClean="0"/>
              <a:t>Sign up for Piazza</a:t>
            </a:r>
          </a:p>
          <a:p>
            <a:r>
              <a:rPr lang="en-US" dirty="0" smtClean="0"/>
              <a:t>Sign up for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Look for Piazza posts on</a:t>
            </a:r>
          </a:p>
          <a:p>
            <a:r>
              <a:rPr lang="en-US" dirty="0" smtClean="0"/>
              <a:t>Background survey</a:t>
            </a:r>
          </a:p>
          <a:p>
            <a:r>
              <a:rPr lang="en-US" dirty="0" smtClean="0"/>
              <a:t>Homework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as 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917" y="1983179"/>
            <a:ext cx="7327726" cy="4588309"/>
          </a:xfrm>
        </p:spPr>
        <p:txBody>
          <a:bodyPr/>
          <a:lstStyle/>
          <a:p>
            <a:r>
              <a:rPr lang="en-US" dirty="0" smtClean="0"/>
              <a:t>Formulate a question</a:t>
            </a:r>
          </a:p>
          <a:p>
            <a:r>
              <a:rPr lang="en-US" smtClean="0"/>
              <a:t>While </a:t>
            </a:r>
            <a:r>
              <a:rPr lang="en-US" smtClean="0">
                <a:latin typeface="Courier New" charset="0"/>
                <a:ea typeface="Courier New" charset="0"/>
                <a:cs typeface="Courier New" charset="0"/>
              </a:rPr>
              <a:t>not(done)</a:t>
            </a:r>
            <a:r>
              <a:rPr lang="en-US" smtClean="0"/>
              <a:t>: </a:t>
            </a:r>
            <a:endParaRPr lang="en-US" dirty="0" smtClean="0"/>
          </a:p>
          <a:p>
            <a:pPr lvl="1"/>
            <a:r>
              <a:rPr lang="en-US" dirty="0" smtClean="0"/>
              <a:t>Make a plan for answering remaining questions</a:t>
            </a:r>
          </a:p>
          <a:p>
            <a:pPr lvl="1"/>
            <a:r>
              <a:rPr lang="en-US" dirty="0" smtClean="0"/>
              <a:t>Obtain data</a:t>
            </a:r>
          </a:p>
          <a:p>
            <a:pPr lvl="2"/>
            <a:r>
              <a:rPr lang="en-US" dirty="0" smtClean="0"/>
              <a:t>Collect / scrape / retrieve / buy </a:t>
            </a:r>
          </a:p>
          <a:p>
            <a:pPr lvl="1"/>
            <a:r>
              <a:rPr lang="en-US" dirty="0" smtClean="0"/>
              <a:t>Perform analysis</a:t>
            </a:r>
          </a:p>
          <a:p>
            <a:pPr lvl="1"/>
            <a:r>
              <a:rPr lang="en-US" dirty="0" smtClean="0"/>
              <a:t>Interpret results </a:t>
            </a:r>
          </a:p>
          <a:p>
            <a:r>
              <a:rPr lang="en-US" dirty="0" smtClean="0"/>
              <a:t>Communicate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0800000">
            <a:off x="760020" y="2719448"/>
            <a:ext cx="1068779" cy="2481943"/>
          </a:xfrm>
          <a:prstGeom prst="curvedLeftArrow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2400" i="0" dirty="0">
              <a:solidFill>
                <a:schemeClr val="tx1"/>
              </a:solidFill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Course staff</a:t>
            </a:r>
          </a:p>
          <a:p>
            <a:r>
              <a:rPr lang="en-US" dirty="0" smtClean="0"/>
              <a:t>Course content and outcomes</a:t>
            </a:r>
          </a:p>
          <a:p>
            <a:r>
              <a:rPr lang="en-US" dirty="0" smtClean="0"/>
              <a:t>Prerequisites</a:t>
            </a:r>
          </a:p>
          <a:p>
            <a:r>
              <a:rPr lang="en-US" dirty="0" smtClean="0"/>
              <a:t>Main components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Teams</a:t>
            </a:r>
          </a:p>
          <a:p>
            <a:pPr lvl="2"/>
            <a:r>
              <a:rPr lang="en-US" dirty="0" smtClean="0"/>
              <a:t>General idea</a:t>
            </a:r>
          </a:p>
          <a:p>
            <a:pPr lvl="2"/>
            <a:r>
              <a:rPr lang="en-US" dirty="0" smtClean="0"/>
              <a:t>Milestones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Piazza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TopHat</a:t>
            </a:r>
            <a:endParaRPr lang="en-US" dirty="0" smtClean="0"/>
          </a:p>
          <a:p>
            <a:pPr lvl="1"/>
            <a:r>
              <a:rPr lang="en-US" dirty="0" smtClean="0"/>
              <a:t>Python</a:t>
            </a:r>
          </a:p>
          <a:p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Homework submission</a:t>
            </a:r>
          </a:p>
          <a:p>
            <a:pPr lvl="1"/>
            <a:r>
              <a:rPr lang="en-US" dirty="0" smtClean="0"/>
              <a:t>Academic Honesty</a:t>
            </a:r>
          </a:p>
          <a:p>
            <a:pPr lvl="1"/>
            <a:r>
              <a:rPr lang="en-US" dirty="0" smtClean="0"/>
              <a:t>Laptops &amp; phones</a:t>
            </a:r>
          </a:p>
          <a:p>
            <a:r>
              <a:rPr lang="en-US" dirty="0" smtClean="0"/>
              <a:t>Data science as a process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Smith</a:t>
            </a:r>
          </a:p>
          <a:p>
            <a:pPr lvl="1"/>
            <a:r>
              <a:rPr lang="en-US" dirty="0" smtClean="0"/>
              <a:t>Instructor</a:t>
            </a:r>
          </a:p>
          <a:p>
            <a:r>
              <a:rPr lang="en-US" dirty="0" smtClean="0"/>
              <a:t>Sofia </a:t>
            </a:r>
            <a:r>
              <a:rPr lang="en-US" dirty="0" err="1" smtClean="0"/>
              <a:t>Nikolalaki</a:t>
            </a:r>
            <a:endParaRPr lang="en-US" dirty="0" smtClean="0"/>
          </a:p>
          <a:p>
            <a:pPr lvl="1"/>
            <a:r>
              <a:rPr lang="en-US" dirty="0" smtClean="0"/>
              <a:t>TF</a:t>
            </a:r>
          </a:p>
          <a:p>
            <a:r>
              <a:rPr lang="en-US" dirty="0" smtClean="0"/>
              <a:t>Dora </a:t>
            </a:r>
            <a:r>
              <a:rPr lang="en-US" dirty="0" err="1" smtClean="0"/>
              <a:t>Erdos</a:t>
            </a:r>
            <a:endParaRPr lang="en-US" dirty="0" smtClean="0"/>
          </a:p>
          <a:p>
            <a:pPr lvl="1"/>
            <a:r>
              <a:rPr lang="en-US" dirty="0" smtClean="0"/>
              <a:t>Co-instructor helping with projects</a:t>
            </a:r>
          </a:p>
          <a:p>
            <a:r>
              <a:rPr lang="en-US" dirty="0" err="1" smtClean="0"/>
              <a:t>Ziba</a:t>
            </a:r>
            <a:r>
              <a:rPr lang="en-US" dirty="0" smtClean="0"/>
              <a:t> Cranmer</a:t>
            </a:r>
          </a:p>
          <a:p>
            <a:pPr lvl="1"/>
            <a:r>
              <a:rPr lang="en-US" dirty="0" smtClean="0"/>
              <a:t>Spark! Coordinator</a:t>
            </a:r>
            <a:endParaRPr lang="en-US" dirty="0"/>
          </a:p>
          <a:p>
            <a:pPr lvl="1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 Piazza for course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497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Hands-on introduction to data manipulation and analysis </a:t>
            </a:r>
          </a:p>
          <a:p>
            <a:pPr lvl="1"/>
            <a:endParaRPr lang="en-US" dirty="0"/>
          </a:p>
          <a:p>
            <a:r>
              <a:rPr lang="en-US" dirty="0" smtClean="0"/>
              <a:t>Learning outcomes</a:t>
            </a:r>
          </a:p>
          <a:p>
            <a:pPr lvl="1"/>
            <a:r>
              <a:rPr lang="en-US" dirty="0" smtClean="0"/>
              <a:t>Understand and be able to use basic data analysis techniques</a:t>
            </a:r>
          </a:p>
          <a:p>
            <a:pPr lvl="1"/>
            <a:r>
              <a:rPr lang="en-US" dirty="0" smtClean="0"/>
              <a:t>Interpret and present your results</a:t>
            </a:r>
          </a:p>
          <a:p>
            <a:pPr lvl="1"/>
            <a:r>
              <a:rPr lang="en-US" dirty="0" smtClean="0"/>
              <a:t>Assess results’ limitations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Topics we will touch on</a:t>
            </a:r>
          </a:p>
          <a:p>
            <a:pPr lvl="1"/>
            <a:r>
              <a:rPr lang="en-US" dirty="0" smtClean="0"/>
              <a:t>Statistics and machine learning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Programming for big data</a:t>
            </a:r>
          </a:p>
          <a:p>
            <a:pPr lvl="1"/>
            <a:r>
              <a:rPr lang="en-US" dirty="0" smtClean="0"/>
              <a:t>Ethics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CS111 or equivalent </a:t>
            </a:r>
          </a:p>
          <a:p>
            <a:pPr lvl="2"/>
            <a:r>
              <a:rPr lang="en-US" dirty="0" smtClean="0"/>
              <a:t>Some high-level language (Java, C, Python,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ecursion, iterative constructions, types, scope,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CS132 / MA 242 / MA 442 or equivalent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.g., Linear independence, rank, eigenvectors, eigenvalues</a:t>
            </a:r>
          </a:p>
          <a:p>
            <a:r>
              <a:rPr lang="en-US" dirty="0" smtClean="0"/>
              <a:t>General scientific mathematics</a:t>
            </a:r>
          </a:p>
          <a:p>
            <a:pPr lvl="1"/>
            <a:r>
              <a:rPr lang="en-US" dirty="0" smtClean="0"/>
              <a:t>Basic probability and statistics</a:t>
            </a:r>
          </a:p>
          <a:p>
            <a:pPr lvl="2"/>
            <a:r>
              <a:rPr lang="en-US" dirty="0" smtClean="0"/>
              <a:t>Random variables, expectation, variance</a:t>
            </a:r>
          </a:p>
          <a:p>
            <a:pPr lvl="2"/>
            <a:r>
              <a:rPr lang="en-US" dirty="0" smtClean="0"/>
              <a:t>Regression, confidence intervals</a:t>
            </a:r>
          </a:p>
          <a:p>
            <a:pPr lvl="1"/>
            <a:r>
              <a:rPr lang="en-US" dirty="0" smtClean="0"/>
              <a:t>Calculus</a:t>
            </a:r>
          </a:p>
          <a:p>
            <a:pPr lvl="1"/>
            <a:r>
              <a:rPr lang="en-US" dirty="0" smtClean="0"/>
              <a:t>Boolean logic (and, or, not, truth tables,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notes on </a:t>
            </a:r>
            <a:r>
              <a:rPr lang="en-US" dirty="0" err="1" smtClean="0"/>
              <a:t>gitbub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adamdavisonsmith</a:t>
            </a:r>
            <a:r>
              <a:rPr lang="en-US" dirty="0" smtClean="0"/>
              <a:t>/BU-CS506-Spring2018 </a:t>
            </a:r>
            <a:endParaRPr lang="en-US" dirty="0"/>
          </a:p>
          <a:p>
            <a:r>
              <a:rPr lang="en-US" dirty="0" smtClean="0"/>
              <a:t>Lecture schedule on google spreadsheet: </a:t>
            </a:r>
          </a:p>
          <a:p>
            <a:pPr lvl="1"/>
            <a:r>
              <a:rPr lang="en-US" dirty="0"/>
              <a:t> https://</a:t>
            </a:r>
            <a:r>
              <a:rPr lang="en-US" dirty="0" err="1" smtClean="0"/>
              <a:t>tinyurl.com</a:t>
            </a:r>
            <a:r>
              <a:rPr lang="en-US" dirty="0" smtClean="0"/>
              <a:t>/cs506-spring2018</a:t>
            </a:r>
          </a:p>
          <a:p>
            <a:r>
              <a:rPr lang="en-US" dirty="0" smtClean="0"/>
              <a:t>Questions via Top Hat</a:t>
            </a:r>
          </a:p>
          <a:p>
            <a:pPr lvl="1"/>
            <a:r>
              <a:rPr lang="en-US" dirty="0" smtClean="0"/>
              <a:t>Tool for in-class interaction</a:t>
            </a:r>
          </a:p>
          <a:p>
            <a:pPr lvl="2"/>
            <a:r>
              <a:rPr lang="en-US" dirty="0" smtClean="0"/>
              <a:t>Mostly multiple choice questions</a:t>
            </a:r>
          </a:p>
          <a:p>
            <a:pPr lvl="1"/>
            <a:r>
              <a:rPr lang="en-US" dirty="0" smtClean="0"/>
              <a:t>Goals: help you participate, keep you actively engaged</a:t>
            </a:r>
          </a:p>
          <a:p>
            <a:pPr lvl="1"/>
            <a:r>
              <a:rPr lang="en-US" dirty="0" smtClean="0"/>
              <a:t>Contributes towards course participation grade</a:t>
            </a:r>
          </a:p>
          <a:p>
            <a:pPr lvl="2"/>
            <a:r>
              <a:rPr lang="en-US" dirty="0" smtClean="0"/>
              <a:t>80% participation</a:t>
            </a:r>
          </a:p>
          <a:p>
            <a:pPr lvl="2"/>
            <a:r>
              <a:rPr lang="en-US" dirty="0" smtClean="0"/>
              <a:t>20% correctness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</a:p>
          <a:p>
            <a:r>
              <a:rPr lang="en-US" dirty="0" smtClean="0"/>
              <a:t>Submitted via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Roughly weekly</a:t>
            </a:r>
          </a:p>
          <a:p>
            <a:r>
              <a:rPr lang="en-US" dirty="0" smtClean="0"/>
              <a:t>Due Fridays at 7pm</a:t>
            </a:r>
          </a:p>
          <a:p>
            <a:pPr lvl="1"/>
            <a:r>
              <a:rPr lang="en-US" dirty="0" smtClean="0"/>
              <a:t>HW 0 is due next Friday, January 26</a:t>
            </a:r>
          </a:p>
          <a:p>
            <a:r>
              <a:rPr lang="en-US" dirty="0" smtClean="0"/>
              <a:t>Late homework not accepted</a:t>
            </a:r>
          </a:p>
          <a:p>
            <a:pPr lvl="1"/>
            <a:r>
              <a:rPr lang="en-US" dirty="0" smtClean="0"/>
              <a:t>One late submission up to 3 days late</a:t>
            </a:r>
          </a:p>
          <a:p>
            <a:pPr lvl="1"/>
            <a:r>
              <a:rPr lang="en-US" dirty="0" smtClean="0"/>
              <a:t>Notification ahead of time (via Piazza to Ms. </a:t>
            </a:r>
            <a:r>
              <a:rPr lang="en-US" dirty="0" err="1" smtClean="0"/>
              <a:t>Nikolakaki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be done individually</a:t>
            </a:r>
          </a:p>
          <a:p>
            <a:pPr lvl="1"/>
            <a:r>
              <a:rPr lang="en-US" dirty="0" smtClean="0"/>
              <a:t>Discussion is allowed, copying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Carry out a data analysis</a:t>
            </a:r>
          </a:p>
          <a:p>
            <a:r>
              <a:rPr lang="en-US" dirty="0"/>
              <a:t>In teams of 3 or 4</a:t>
            </a:r>
          </a:p>
          <a:p>
            <a:r>
              <a:rPr lang="en-US" dirty="0" smtClean="0"/>
              <a:t>Required components</a:t>
            </a:r>
          </a:p>
          <a:p>
            <a:pPr lvl="1"/>
            <a:r>
              <a:rPr lang="en-US" dirty="0" smtClean="0"/>
              <a:t>Formulate question(s)</a:t>
            </a:r>
          </a:p>
          <a:p>
            <a:pPr lvl="1"/>
            <a:r>
              <a:rPr lang="en-US" dirty="0" smtClean="0"/>
              <a:t>Collect data 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Interpretation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Derive a model for Boston rent prices</a:t>
            </a:r>
          </a:p>
          <a:p>
            <a:pPr lvl="1"/>
            <a:r>
              <a:rPr lang="en-US" dirty="0" smtClean="0"/>
              <a:t>Understand factors affecting </a:t>
            </a:r>
            <a:r>
              <a:rPr lang="en-US" dirty="0" err="1" smtClean="0"/>
              <a:t>criminals’s</a:t>
            </a:r>
            <a:r>
              <a:rPr lang="en-US" dirty="0" smtClean="0"/>
              <a:t> aging in prison</a:t>
            </a:r>
          </a:p>
          <a:p>
            <a:pPr lvl="1"/>
            <a:r>
              <a:rPr lang="en-US" dirty="0" smtClean="0"/>
              <a:t>Predictive model for sports team performance</a:t>
            </a:r>
          </a:p>
          <a:p>
            <a:pPr lvl="1"/>
            <a:r>
              <a:rPr lang="en-US" dirty="0" smtClean="0"/>
              <a:t>Analysis of bullying on twitter</a:t>
            </a:r>
          </a:p>
          <a:p>
            <a:r>
              <a:rPr lang="en-US" dirty="0" smtClean="0"/>
              <a:t>Topic can be </a:t>
            </a:r>
          </a:p>
          <a:p>
            <a:pPr lvl="1"/>
            <a:r>
              <a:rPr lang="en-US" dirty="0" smtClean="0"/>
              <a:t>Proposed by your team</a:t>
            </a:r>
          </a:p>
          <a:p>
            <a:pPr lvl="1"/>
            <a:r>
              <a:rPr lang="en-US" dirty="0" smtClean="0"/>
              <a:t>Derived from collaboration with nonprofit organization </a:t>
            </a:r>
            <a:br>
              <a:rPr lang="en-US" dirty="0" smtClean="0"/>
            </a:br>
            <a:r>
              <a:rPr lang="en-US" dirty="0" smtClean="0"/>
              <a:t>via BU Spark!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February 6: Team formation</a:t>
            </a:r>
          </a:p>
          <a:p>
            <a:r>
              <a:rPr lang="en-US" dirty="0" smtClean="0"/>
              <a:t>February 6 &amp; 8: Spark sponsor pitches</a:t>
            </a:r>
          </a:p>
          <a:p>
            <a:r>
              <a:rPr lang="en-US" dirty="0" smtClean="0"/>
              <a:t>February 11: Topic preference submission</a:t>
            </a:r>
          </a:p>
          <a:p>
            <a:r>
              <a:rPr lang="en-US" dirty="0" smtClean="0"/>
              <a:t>February 20: </a:t>
            </a:r>
            <a:r>
              <a:rPr lang="en-US" b="1" dirty="0" smtClean="0"/>
              <a:t>Proposal</a:t>
            </a:r>
          </a:p>
          <a:p>
            <a:r>
              <a:rPr lang="en-US" dirty="0" smtClean="0"/>
              <a:t>March 15: </a:t>
            </a:r>
            <a:r>
              <a:rPr lang="en-US" b="1" dirty="0" smtClean="0"/>
              <a:t>Draft report</a:t>
            </a:r>
          </a:p>
          <a:p>
            <a:r>
              <a:rPr lang="en-US" dirty="0" smtClean="0"/>
              <a:t>April 5: </a:t>
            </a:r>
            <a:r>
              <a:rPr lang="en-US" b="1" dirty="0" smtClean="0"/>
              <a:t>Main report </a:t>
            </a:r>
            <a:r>
              <a:rPr lang="en-US" dirty="0" smtClean="0"/>
              <a:t>(5 pages)</a:t>
            </a:r>
          </a:p>
          <a:p>
            <a:r>
              <a:rPr lang="en-US" dirty="0" smtClean="0"/>
              <a:t>April 26: </a:t>
            </a:r>
            <a:r>
              <a:rPr lang="en-US" b="1" dirty="0" smtClean="0"/>
              <a:t>Revised report</a:t>
            </a:r>
          </a:p>
          <a:p>
            <a:r>
              <a:rPr lang="en-US" dirty="0" smtClean="0"/>
              <a:t>May 2: Submit poster images</a:t>
            </a:r>
          </a:p>
          <a:p>
            <a:r>
              <a:rPr lang="en-US" dirty="0" smtClean="0"/>
              <a:t>May 7: </a:t>
            </a:r>
            <a:r>
              <a:rPr lang="en-US" b="1" dirty="0" smtClean="0"/>
              <a:t>Poster session </a:t>
            </a:r>
            <a:r>
              <a:rPr lang="en-US" dirty="0" smtClean="0"/>
              <a:t>(free food!)</a:t>
            </a:r>
          </a:p>
          <a:p>
            <a:r>
              <a:rPr lang="en-US" dirty="0" smtClean="0"/>
              <a:t>Rest of your life: impress people by telling them what you did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17228</TotalTime>
  <Words>707</Words>
  <Application>Microsoft Macintosh PowerPoint</Application>
  <PresentationFormat>On-screen Show (4:3)</PresentationFormat>
  <Paragraphs>186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Courier New</vt:lpstr>
      <vt:lpstr>Gill Sans</vt:lpstr>
      <vt:lpstr>Gill Sans MT</vt:lpstr>
      <vt:lpstr>Lucida Grande</vt:lpstr>
      <vt:lpstr>Times New Roman</vt:lpstr>
      <vt:lpstr>Wingdings</vt:lpstr>
      <vt:lpstr>Office Theme</vt:lpstr>
      <vt:lpstr>CS 506 Computational Tools  for Data Science Spring 2018</vt:lpstr>
      <vt:lpstr>Outline</vt:lpstr>
      <vt:lpstr>Course Staff</vt:lpstr>
      <vt:lpstr>This course</vt:lpstr>
      <vt:lpstr>Prerequisites</vt:lpstr>
      <vt:lpstr>Lectures</vt:lpstr>
      <vt:lpstr>Homework</vt:lpstr>
      <vt:lpstr>Project</vt:lpstr>
      <vt:lpstr>Project milestones</vt:lpstr>
      <vt:lpstr>Systems we will use</vt:lpstr>
      <vt:lpstr>Academic Honesty</vt:lpstr>
      <vt:lpstr>In-class distractions</vt:lpstr>
      <vt:lpstr>Action Items for today</vt:lpstr>
      <vt:lpstr>Data Science as a process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Adam Smith</cp:lastModifiedBy>
  <cp:revision>870</cp:revision>
  <cp:lastPrinted>2018-01-18T16:44:21Z</cp:lastPrinted>
  <dcterms:modified xsi:type="dcterms:W3CDTF">2018-01-18T19:44:25Z</dcterms:modified>
</cp:coreProperties>
</file>